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</p:sldMasterIdLst>
  <p:notesMasterIdLst>
    <p:notesMasterId r:id="rId15"/>
  </p:notesMasterIdLst>
  <p:sldIdLst>
    <p:sldId id="270" r:id="rId4"/>
    <p:sldId id="274" r:id="rId5"/>
    <p:sldId id="257" r:id="rId6"/>
    <p:sldId id="271" r:id="rId7"/>
    <p:sldId id="258" r:id="rId8"/>
    <p:sldId id="259" r:id="rId9"/>
    <p:sldId id="260" r:id="rId10"/>
    <p:sldId id="261" r:id="rId11"/>
    <p:sldId id="273" r:id="rId12"/>
    <p:sldId id="263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18"/>
    <p:restoredTop sz="94648"/>
  </p:normalViewPr>
  <p:slideViewPr>
    <p:cSldViewPr snapToGrid="0" snapToObjects="1">
      <p:cViewPr>
        <p:scale>
          <a:sx n="96" d="100"/>
          <a:sy n="96" d="100"/>
        </p:scale>
        <p:origin x="81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media/image10.jpg>
</file>

<file path=ppt/media/image3.png>
</file>

<file path=ppt/media/image4.jpg>
</file>

<file path=ppt/media/image5.png>
</file>

<file path=ppt/media/image6.png>
</file>

<file path=ppt/media/image7.png>
</file>

<file path=ppt/media/image70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4307F-0676-B143-9AF0-F69ECFC3E66E}" type="datetimeFigureOut">
              <a:rPr lang="en-US" smtClean="0"/>
              <a:t>8/8/18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36AC28-980F-3C43-8D3C-177E02E01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7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268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53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CSRFs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produced by the transition of charged particles between quantized Landau levels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67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42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CD27E279-53EE-C548-ADCA-DDC9FF526026}" type="datetime1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Andrew Sosanya, NASA NuStar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5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A8798D2-A65F-A84B-A609-6FF02DD8DDA7}" type="datetime1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Andrew Sosanya, NASA NuStar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82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19F4BA52-5A87-E047-B78A-D071FD5E740C}" type="datetime1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Andrew Sosanya, NASA NuStar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1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483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B34D3CE-DBF8-7E4A-8DF3-4227A2788287}" type="datetime1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Andrew Sosanya, NASA NuStar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1857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F9344BE8-F8DB-644A-9CC6-38DBB0848A57}" type="datetime1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Andrew Sosanya, NASA NuStar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77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1CA21FB3-B913-4040-A246-05C6174C5819}" type="datetime1">
              <a:rPr lang="en-US" smtClean="0"/>
              <a:t>8/8/18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Andrew Sosanya, NASA NuStar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09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200D467-607F-184A-BAB8-F354733965D8}" type="datetime1">
              <a:rPr lang="en-US" smtClean="0"/>
              <a:t>8/8/18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Andrew Sosanya, NASA NuStar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3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475157F-D480-7B49-9764-43705CC9059B}" type="datetime1">
              <a:rPr lang="en-US" smtClean="0"/>
              <a:t>8/8/18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Andrew Sosanya, NASA NuStar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6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E1AD9FF-BB28-AF4C-8F65-142AB1D626DE}" type="datetime1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Andrew Sosanya, NASA NuStar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61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29B2EDDF-211D-D64F-B9B5-7F813EBB77FE}" type="datetime1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Andrew Sosanya, NASA NuStar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45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7" name="Title Placeholder 16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 useBgFill="1">
        <p:nvSpPr>
          <p:cNvPr id="12" name="Footer Placeholder 7"/>
          <p:cNvSpPr txBox="1">
            <a:spLocks/>
          </p:cNvSpPr>
          <p:nvPr userDrawn="1"/>
        </p:nvSpPr>
        <p:spPr>
          <a:xfrm>
            <a:off x="90313" y="6360936"/>
            <a:ext cx="12192000" cy="5016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rPr>
              <a:t>Andrew Sosanya, NASA NuStar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 useBgFill="1">
        <p:nvSpPr>
          <p:cNvPr id="13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90313" y="6360936"/>
            <a:ext cx="12192000" cy="501650"/>
          </a:xfrm>
          <a:prstGeom prst="rect">
            <a:avLst/>
          </a:prstGeom>
        </p:spPr>
        <p:txBody>
          <a:bodyPr/>
          <a:lstStyle/>
          <a:p>
            <a:r>
              <a:rPr lang="en-US" sz="1800" b="1" dirty="0" smtClean="0">
                <a:solidFill>
                  <a:schemeClr val="bg1"/>
                </a:solidFill>
              </a:rPr>
              <a:t>Andrew Sosanya, NASA NuStar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0" y="6360936"/>
            <a:ext cx="12192000" cy="501650"/>
          </a:xfrm>
          <a:prstGeom prst="rect">
            <a:avLst/>
          </a:prstGeom>
          <a:blipFill dpi="0" rotWithShape="1">
            <a:blip r:embed="rId13">
              <a:alphaModFix/>
            </a:blip>
            <a:srcRect/>
            <a:stretch>
              <a:fillRect l="-73" t="-475913" r="80" b="-2479391"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2800" b="1" i="0" kern="1200">
                <a:solidFill>
                  <a:schemeClr val="tx1">
                    <a:tint val="75000"/>
                  </a:schemeClr>
                </a:solidFill>
                <a:latin typeface="Al Bayan" charset="-78"/>
                <a:ea typeface="Al Bayan" charset="-78"/>
                <a:cs typeface="Al Bayan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 Bayan" charset="-78"/>
                <a:ea typeface="Al Bayan" charset="-78"/>
                <a:cs typeface="Al Bayan" charset="-78"/>
              </a:rPr>
              <a:t>Andrew Sosanya, NASA NuStar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 Bayan" charset="-78"/>
              <a:ea typeface="Al Bayan" charset="-78"/>
              <a:cs typeface="Al Baya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89818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A0D28-96BD-0F47-ADED-E6294D1F4F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49DA0-1D8F-0646-9127-80A29D3305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301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A0D28-96BD-0F47-ADED-E6294D1F4F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49DA0-1D8F-0646-9127-80A29D3305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374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4.jpg"/><Relationship Id="rId3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417" y="1879297"/>
            <a:ext cx="9221165" cy="4477053"/>
          </a:xfrm>
        </p:spPr>
        <p:txBody>
          <a:bodyPr>
            <a:noAutofit/>
          </a:bodyPr>
          <a:lstStyle/>
          <a:p>
            <a:r>
              <a:rPr lang="en-US" sz="4400" b="1" dirty="0"/>
              <a:t>A systematic search for absorption features in the X-ray spectra of ultraluminous X-ray sources </a:t>
            </a:r>
            <a:r>
              <a:rPr lang="en-US" sz="4400" dirty="0"/>
              <a:t/>
            </a:r>
            <a:br>
              <a:rPr lang="en-US" sz="4400" dirty="0"/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2800" b="1" dirty="0" smtClean="0"/>
              <a:t>Andrew Sosanya</a:t>
            </a:r>
            <a:br>
              <a:rPr lang="en-US" sz="2800" b="1" dirty="0" smtClean="0"/>
            </a:br>
            <a:r>
              <a:rPr lang="en-US" sz="2800" b="1" dirty="0" smtClean="0"/>
              <a:t>NASA NuStar team @ Caltech</a:t>
            </a:r>
            <a:br>
              <a:rPr lang="en-US" sz="2800" b="1" dirty="0" smtClean="0"/>
            </a:br>
            <a:r>
              <a:rPr lang="en-US" sz="2800" b="1" dirty="0" smtClean="0"/>
              <a:t>Department of Astrophysics, Caltech</a:t>
            </a:r>
            <a:br>
              <a:rPr lang="en-US" sz="2800" b="1" dirty="0" smtClean="0"/>
            </a:br>
            <a:r>
              <a:rPr lang="en-US" sz="2800" b="1" dirty="0" smtClean="0"/>
              <a:t>Mentors: Fiona A. Harrison &amp; Murray Brightman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440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4FDBF-307D-E549-973D-8F01051CB394}" type="datetime1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 useBgFill="1"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90313" y="6360936"/>
            <a:ext cx="12192000" cy="501650"/>
          </a:xfrm>
        </p:spPr>
        <p:txBody>
          <a:bodyPr/>
          <a:lstStyle/>
          <a:p>
            <a:r>
              <a:rPr lang="en-US" sz="1800" b="1" dirty="0">
                <a:solidFill>
                  <a:prstClr val="white"/>
                </a:solidFill>
              </a:rPr>
              <a:t>Andrew Sosanya, NASA NuStar</a:t>
            </a:r>
            <a:endParaRPr lang="en-US" sz="1800" b="1" dirty="0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B7E7-4DD1-2541-B432-C0BB303C890E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 descr="250px-Seal_of_the_California_Institute_of_Technology.sv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71" y="127000"/>
            <a:ext cx="1759334" cy="175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6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Potential Challenges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0146"/>
            <a:ext cx="10515600" cy="4846204"/>
          </a:xfrm>
        </p:spPr>
        <p:txBody>
          <a:bodyPr>
            <a:normAutofit/>
          </a:bodyPr>
          <a:lstStyle/>
          <a:p>
            <a:r>
              <a:rPr lang="en-US" dirty="0" smtClean="0"/>
              <a:t>Determining proper parameters to fit our absorption model with to get a better look at features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Finding better reduction parameters.</a:t>
            </a:r>
            <a:endParaRPr lang="en-US" dirty="0" smtClean="0"/>
          </a:p>
          <a:p>
            <a:r>
              <a:rPr lang="en-US" dirty="0" smtClean="0"/>
              <a:t>Differentiating </a:t>
            </a:r>
            <a:r>
              <a:rPr lang="en-US" dirty="0" smtClean="0"/>
              <a:t>between atomic </a:t>
            </a:r>
            <a:r>
              <a:rPr lang="en-US" dirty="0"/>
              <a:t>a</a:t>
            </a:r>
            <a:r>
              <a:rPr lang="en-US" dirty="0" smtClean="0"/>
              <a:t>bsorption vs proton </a:t>
            </a:r>
            <a:r>
              <a:rPr lang="en-US" dirty="0" smtClean="0"/>
              <a:t>CSRFs.</a:t>
            </a:r>
          </a:p>
          <a:p>
            <a:r>
              <a:rPr lang="en-US" dirty="0" smtClean="0"/>
              <a:t>Dealing with detector issues.</a:t>
            </a:r>
            <a:endParaRPr lang="en-US" dirty="0" smtClean="0"/>
          </a:p>
          <a:p>
            <a:r>
              <a:rPr lang="en-US" dirty="0" smtClean="0"/>
              <a:t>Data required for pulsations &amp; harmonic </a:t>
            </a:r>
            <a:r>
              <a:rPr lang="en-US" dirty="0" smtClean="0"/>
              <a:t>lines -&gt; More observations needed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F842E40-5BE7-F24A-B3CA-7DA7DEC2BFBF}" type="datetime1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12192000" cy="5016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0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WAVE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442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6000"/>
            <a:lum/>
          </a:blip>
          <a:srcRect/>
          <a:stretch>
            <a:fillRect t="-41000" b="-4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565" y="1532965"/>
            <a:ext cx="10735235" cy="4643998"/>
          </a:xfrm>
        </p:spPr>
        <p:txBody>
          <a:bodyPr>
            <a:normAutofit/>
          </a:bodyPr>
          <a:lstStyle/>
          <a:p>
            <a:r>
              <a:rPr lang="en-US" sz="3600" dirty="0" smtClean="0"/>
              <a:t>What are ULXs and what’s so interesting about them?</a:t>
            </a:r>
          </a:p>
          <a:p>
            <a:r>
              <a:rPr lang="en-US" sz="3600" dirty="0" smtClean="0"/>
              <a:t>Discovery of pulsations in ULXs -&gt; </a:t>
            </a:r>
            <a:r>
              <a:rPr lang="en-US" sz="3600" dirty="0"/>
              <a:t>n</a:t>
            </a:r>
            <a:r>
              <a:rPr lang="en-US" sz="3600" dirty="0" smtClean="0"/>
              <a:t>eutron stars!</a:t>
            </a:r>
            <a:endParaRPr lang="en-US" sz="3600" dirty="0"/>
          </a:p>
          <a:p>
            <a:r>
              <a:rPr lang="en-US" sz="3600" dirty="0" smtClean="0"/>
              <a:t>Methods: Systematic Search, Spectral Analysis &amp; Statistics</a:t>
            </a:r>
          </a:p>
          <a:p>
            <a:r>
              <a:rPr lang="en-US" sz="3600" dirty="0" smtClean="0"/>
              <a:t>Results: Insight into Analysis of Neutron-star powered ULX candidates</a:t>
            </a:r>
            <a:endParaRPr lang="en-US" sz="3600" dirty="0"/>
          </a:p>
          <a:p>
            <a:r>
              <a:rPr lang="en-US" sz="3600" dirty="0" smtClean="0"/>
              <a:t>After the search: Discerning the Real from the Fake </a:t>
            </a:r>
            <a:br>
              <a:rPr lang="en-US" sz="3600" dirty="0" smtClean="0"/>
            </a:br>
            <a:endParaRPr lang="en-US" sz="3600" dirty="0" smtClean="0"/>
          </a:p>
          <a:p>
            <a:endParaRPr lang="en-US" sz="360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42E40-5BE7-F24A-B3CA-7DA7DEC2BFBF}" type="datetime1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12192000" cy="501650"/>
          </a:xfrm>
          <a:blipFill dpi="0" rotWithShape="1">
            <a:blip r:embed="rId3">
              <a:alphaModFix amt="81000"/>
            </a:blip>
            <a:srcRect/>
            <a:stretch>
              <a:fillRect l="-73" t="-475913" r="80" b="-2479391"/>
            </a:stretch>
          </a:blipFill>
        </p:spPr>
        <p:txBody>
          <a:bodyPr/>
          <a:lstStyle/>
          <a:p>
            <a:r>
              <a:rPr lang="en-US" sz="1800" b="1" dirty="0">
                <a:solidFill>
                  <a:prstClr val="white"/>
                </a:solidFill>
              </a:rPr>
              <a:t>Andrew Sosanya, NASA NuStar</a:t>
            </a:r>
            <a:endParaRPr lang="en-US" sz="1800" b="1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B7E7-4DD1-2541-B432-C0BB303C890E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56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EE1FC7B4-E4A7-4452-B413-1A623E3A72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xmlns="" id="{E0709AF0-24F0-4486-B189-BE6386BDB1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xmlns="" id="{FBE3B62F-5853-4A3C-B050-6186351A71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en-US" u="sng" dirty="0"/>
              <a:t>Ultraluminous X-Ray Sources (ULXs)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964" y="1524000"/>
            <a:ext cx="5867400" cy="4391025"/>
          </a:xfrm>
        </p:spPr>
        <p:txBody>
          <a:bodyPr>
            <a:normAutofit/>
          </a:bodyPr>
          <a:lstStyle/>
          <a:p>
            <a:r>
              <a:rPr lang="en-US" sz="2000" dirty="0"/>
              <a:t>ULXs are non-nuclear X-ray sources in nearby galaxies that are not associated with the central supermassive black hole or active galactic nucleus</a:t>
            </a:r>
            <a:r>
              <a:rPr lang="en-US" sz="2000" dirty="0" smtClean="0"/>
              <a:t>.</a:t>
            </a:r>
          </a:p>
          <a:p>
            <a:endParaRPr lang="en-US" sz="2000" dirty="0" smtClean="0"/>
          </a:p>
          <a:p>
            <a:r>
              <a:rPr lang="en-US" sz="2000" dirty="0" smtClean="0"/>
              <a:t>Unknown mechanism governs most ULX activity. To be found! </a:t>
            </a:r>
          </a:p>
          <a:p>
            <a:endParaRPr lang="en-US" sz="2000" dirty="0"/>
          </a:p>
          <a:p>
            <a:r>
              <a:rPr lang="en-US" sz="2000" dirty="0" smtClean="0"/>
              <a:t>Brighter than intergalactic </a:t>
            </a:r>
            <a:r>
              <a:rPr lang="en-US" sz="2000" dirty="0"/>
              <a:t>black hole </a:t>
            </a:r>
            <a:r>
              <a:rPr lang="en-US" sz="2000" dirty="0" smtClean="0"/>
              <a:t>systems and typically radiates at a luminosity of L &gt; 10^39 ergs/s and </a:t>
            </a:r>
            <a:r>
              <a:rPr lang="en-US" sz="2000" dirty="0"/>
              <a:t>exceed the </a:t>
            </a:r>
            <a:r>
              <a:rPr lang="en-US" sz="2000" dirty="0" smtClean="0"/>
              <a:t>Eddington limit </a:t>
            </a:r>
            <a:r>
              <a:rPr lang="en-US" sz="2000" dirty="0"/>
              <a:t>for a stellar-mass black hole (10 M⊙</a:t>
            </a:r>
            <a:r>
              <a:rPr lang="en-US" sz="2000" dirty="0" smtClean="0"/>
              <a:t>).</a:t>
            </a:r>
          </a:p>
          <a:p>
            <a:endParaRPr lang="en-US" sz="2000" dirty="0" smtClean="0"/>
          </a:p>
          <a:p>
            <a:endParaRPr lang="en-US" sz="20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916" y="2796143"/>
            <a:ext cx="4708788" cy="264869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266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 m51 stuff here.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F842E40-5BE7-F24A-B3CA-7DA7DEC2BFBF}" type="datetime1">
              <a:rPr lang="en-US" smtClean="0"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5581970"/>
            <a:ext cx="12192000" cy="632114"/>
          </a:xfrm>
        </p:spPr>
        <p:txBody>
          <a:bodyPr/>
          <a:lstStyle/>
          <a:p>
            <a:r>
              <a:rPr lang="en-US" smtClean="0"/>
              <a:t>Andrew Sosanya, NASA NuStar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434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Eddington Luminosity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62000" y="2279018"/>
                <a:ext cx="5314543" cy="3375920"/>
              </a:xfrm>
            </p:spPr>
            <p:txBody>
              <a:bodyPr anchor="t">
                <a:normAutofit fontScale="92500" lnSpcReduction="20000"/>
              </a:bodyPr>
              <a:lstStyle/>
              <a:p>
                <a:r>
                  <a:rPr lang="en-US" sz="1500" dirty="0"/>
                  <a:t>The accretion limit of a celestial object is the maximum luminosity a star </a:t>
                </a:r>
                <a:r>
                  <a:rPr lang="en-US" sz="1500" dirty="0" smtClean="0"/>
                  <a:t>reaches its hydrostatic </a:t>
                </a:r>
                <a:r>
                  <a:rPr lang="en-US" sz="1500" dirty="0" err="1" smtClean="0"/>
                  <a:t>equillibrium</a:t>
                </a:r>
                <a:r>
                  <a:rPr lang="en-US" sz="1500" dirty="0" smtClean="0"/>
                  <a:t>. </a:t>
                </a:r>
                <a:endParaRPr lang="en-US" sz="1500" dirty="0"/>
              </a:p>
              <a:p>
                <a:r>
                  <a:rPr lang="en-US" sz="1500" dirty="0"/>
                  <a:t>The radiation pressure is caused by high temperatures within the star, and gas pressure is low enough such that radiation pressure dominates within certain regions of the star. </a:t>
                </a:r>
                <a:endParaRPr lang="en-US" sz="1500" dirty="0" smtClean="0"/>
              </a:p>
              <a:p>
                <a:r>
                  <a:rPr lang="en-US" sz="1500" dirty="0" smtClean="0"/>
                  <a:t>A star’s  inward gravitational field is balanced by this radiation force.</a:t>
                </a:r>
              </a:p>
              <a:p>
                <a:r>
                  <a:rPr lang="en-US" sz="1500" dirty="0" smtClean="0"/>
                  <a:t>Can be used to explain the luminosity of accreting black holes. </a:t>
                </a:r>
              </a:p>
              <a:p>
                <a:r>
                  <a:rPr lang="en-US" sz="1500" dirty="0" smtClean="0"/>
                  <a:t>Consider </a:t>
                </a:r>
                <a:r>
                  <a:rPr lang="en-US" sz="1500" dirty="0"/>
                  <a:t>the hydrostatic equilibrium:</a:t>
                </a:r>
              </a:p>
              <a:p>
                <a:pPr lvl="3"/>
                <a:endParaRPr lang="en-US" sz="1500" dirty="0"/>
              </a:p>
              <a:p>
                <a:pPr lvl="3"/>
                <a14:m>
                  <m:oMath xmlns:m="http://schemas.openxmlformats.org/officeDocument/2006/math">
                    <m:f>
                      <m:fPr>
                        <m:ctrlPr>
                          <a:rPr lang="en-US" sz="1600" b="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𝑑𝑃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𝑑𝑟</m:t>
                        </m:r>
                      </m:den>
                    </m:f>
                    <m:r>
                      <a:rPr lang="en-US" sz="1600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1600" b="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𝑘𝑝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𝑐</m:t>
                        </m:r>
                      </m:den>
                    </m:f>
                    <m:sSub>
                      <m:sSubPr>
                        <m:ctrlPr>
                          <a:rPr lang="en-US" sz="1600" b="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b="0" i="1"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sz="1600" b="0" i="1">
                            <a:latin typeface="Cambria Math" charset="0"/>
                          </a:rPr>
                          <m:t>𝑟𝑎𝑑</m:t>
                        </m:r>
                      </m:sub>
                    </m:sSub>
                  </m:oMath>
                </a14:m>
                <a:r>
                  <a:rPr lang="en-US" sz="16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𝐺𝑀𝑝</m:t>
                        </m:r>
                      </m:num>
                      <m:den>
                        <m:sSup>
                          <m:sSupPr>
                            <m:ctrlPr>
                              <a:rPr lang="en-US" sz="1600" b="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1600" b="0" i="1">
                                <a:latin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1600" b="0" i="1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1600" dirty="0"/>
                  <a:t>, where </a:t>
                </a:r>
                <a14:m>
                  <m:oMath xmlns:m="http://schemas.openxmlformats.org/officeDocument/2006/math">
                    <m:r>
                      <a:rPr lang="en-US" sz="1600" b="0" i="1">
                        <a:latin typeface="Cambria Math" charset="0"/>
                      </a:rPr>
                      <m:t>𝐹</m:t>
                    </m:r>
                    <m:r>
                      <a:rPr lang="en-US" sz="1600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1600" b="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𝐿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4</m:t>
                        </m:r>
                        <m:r>
                          <a:rPr lang="en-US" sz="1600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  <m:sSup>
                          <m:sSupPr>
                            <m:ctrlPr>
                              <a:rPr lang="en-US" sz="16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16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16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1600" dirty="0"/>
              </a:p>
              <a:p>
                <a:pPr lvl="3"/>
                <a:endParaRPr lang="en-US" sz="1500" dirty="0"/>
              </a:p>
              <a:p>
                <a:pPr lvl="3"/>
                <a:r>
                  <a:rPr lang="en-US" dirty="0"/>
                  <a:t>We can solve for the Ed.. Limit: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charset="0"/>
                          </a:rPr>
                          <m:t>𝐿</m:t>
                        </m:r>
                      </m:e>
                      <m:sub>
                        <m:r>
                          <a:rPr lang="en-US" b="0" i="1">
                            <a:latin typeface="Cambria Math" charset="0"/>
                          </a:rPr>
                          <m:t>𝑒𝑑</m:t>
                        </m:r>
                      </m:sub>
                    </m:sSub>
                    <m:r>
                      <a:rPr lang="en-US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0" i="1">
                            <a:latin typeface="Cambria Math" charset="0"/>
                          </a:rPr>
                          <m:t>4</m:t>
                        </m:r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𝐺𝑐</m:t>
                        </m:r>
                      </m:num>
                      <m:den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den>
                    </m:f>
                    <m:r>
                      <a:rPr lang="en-US" b="0" i="1">
                        <a:latin typeface="Cambria Math" charset="0"/>
                        <a:ea typeface="Cambria Math" charset="0"/>
                        <a:cs typeface="Cambria Math" charset="0"/>
                      </a:rPr>
                      <m:t>𝑀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0" y="2279018"/>
                <a:ext cx="5314543" cy="3375920"/>
              </a:xfrm>
              <a:blipFill rotWithShape="0">
                <a:blip r:embed="rId2"/>
                <a:stretch>
                  <a:fillRect l="-115" t="-1986" r="-10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" name="Freeform: Shape 70">
            <a:extLst>
              <a:ext uri="{FF2B5EF4-FFF2-40B4-BE49-F238E27FC236}">
                <a16:creationId xmlns:a16="http://schemas.microsoft.com/office/drawing/2014/main" xmlns="" id="{CF62D2A7-8207-488C-9F46-316BA81A16C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xmlns="" id="{52AC6D7F-F068-4E11-BB06-F601D89BB9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ttp://iahmed.me/img/posts/stellar-equations/2-newt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3543" y="643001"/>
            <a:ext cx="4017304" cy="3983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762001" y="6199632"/>
            <a:ext cx="3867496" cy="31089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4F12458-149D-E34E-8320-18FFEA8E7065}" type="datetime1">
              <a:rPr lang="en-US" sz="110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8/15/18</a:t>
            </a:fld>
            <a:endParaRPr lang="en-US" sz="110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6053666" y="6199632"/>
            <a:ext cx="4802755" cy="310896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sz="1100">
                <a:solidFill>
                  <a:schemeClr val="tx1">
                    <a:alpha val="80000"/>
                  </a:scheme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000232" y="6108192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ED34B7E7-4DD1-2541-B432-C0BB303C890E}" type="slidenum">
              <a:rPr lang="en-US" sz="150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5</a:t>
            </a:fld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829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EB41C5C-0F34-4DDA-9D7C-5E717F35F60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Neutron Star-powered ULXs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51" y="484632"/>
            <a:ext cx="4185298" cy="573328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1903" y="1985238"/>
            <a:ext cx="5235490" cy="4215095"/>
          </a:xfrm>
        </p:spPr>
        <p:txBody>
          <a:bodyPr>
            <a:noAutofit/>
          </a:bodyPr>
          <a:lstStyle/>
          <a:p>
            <a:r>
              <a:rPr lang="en-US" dirty="0" err="1"/>
              <a:t>Bachetti</a:t>
            </a:r>
            <a:r>
              <a:rPr lang="en-US" dirty="0"/>
              <a:t> et </a:t>
            </a:r>
            <a:r>
              <a:rPr lang="en-US" dirty="0" err="1" smtClean="0"/>
              <a:t>al’s</a:t>
            </a:r>
            <a:r>
              <a:rPr lang="en-US" dirty="0" smtClean="0"/>
              <a:t> 2014 </a:t>
            </a:r>
            <a:r>
              <a:rPr lang="en-US" dirty="0" smtClean="0"/>
              <a:t>discovery that a neutron star powered M82 X-2 stirred uncertainty about its magnetic field strengths.</a:t>
            </a:r>
          </a:p>
          <a:p>
            <a:r>
              <a:rPr lang="en-US" dirty="0" err="1" smtClean="0"/>
              <a:t>Bachetti</a:t>
            </a:r>
            <a:r>
              <a:rPr lang="en-US" dirty="0" smtClean="0"/>
              <a:t> </a:t>
            </a:r>
            <a:r>
              <a:rPr lang="en-US" dirty="0"/>
              <a:t>et al. </a:t>
            </a:r>
            <a:r>
              <a:rPr lang="en-US" dirty="0" smtClean="0"/>
              <a:t>found </a:t>
            </a:r>
            <a:r>
              <a:rPr lang="en-US" dirty="0"/>
              <a:t>that neutron stars may not be a rare occurrence within </a:t>
            </a:r>
            <a:r>
              <a:rPr lang="en-US" dirty="0" smtClean="0"/>
              <a:t>ULXs</a:t>
            </a:r>
            <a:r>
              <a:rPr lang="en-US" dirty="0" smtClean="0"/>
              <a:t>.</a:t>
            </a:r>
          </a:p>
          <a:p>
            <a:r>
              <a:rPr lang="en-US" dirty="0" smtClean="0"/>
              <a:t>Put this on separate slide..</a:t>
            </a:r>
          </a:p>
          <a:p>
            <a:r>
              <a:rPr lang="en-US" dirty="0"/>
              <a:t>Brightman et al estimated the field strength of ULX-8 in M51 to be on order of 10^15 G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-1" y="6217919"/>
            <a:ext cx="12192001" cy="64008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Andrew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2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Our Mission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Identify neutron star-powered ULXs by locating proton cyclotron resonance scattering features (CRSFs) (</a:t>
            </a:r>
            <a:r>
              <a:rPr lang="en-US" sz="3200" b="1" dirty="0" err="1" smtClean="0">
                <a:solidFill>
                  <a:schemeClr val="bg1"/>
                </a:solidFill>
              </a:rPr>
              <a:t>Mihara</a:t>
            </a:r>
            <a:r>
              <a:rPr lang="en-US" sz="3200" b="1" dirty="0" smtClean="0">
                <a:solidFill>
                  <a:schemeClr val="bg1"/>
                </a:solidFill>
              </a:rPr>
              <a:t> et al, </a:t>
            </a:r>
            <a:r>
              <a:rPr lang="en-US" sz="3200" b="1" dirty="0" err="1" smtClean="0">
                <a:solidFill>
                  <a:schemeClr val="bg1"/>
                </a:solidFill>
              </a:rPr>
              <a:t>Tiengo</a:t>
            </a:r>
            <a:r>
              <a:rPr lang="en-US" sz="3200" b="1" dirty="0" smtClean="0">
                <a:solidFill>
                  <a:schemeClr val="bg1"/>
                </a:solidFill>
              </a:rPr>
              <a:t> et al)  via analysis of Chandra &amp; XMM data</a:t>
            </a:r>
          </a:p>
          <a:p>
            <a:r>
              <a:rPr lang="en-US" sz="3200" b="1" dirty="0" smtClean="0">
                <a:solidFill>
                  <a:schemeClr val="bg1"/>
                </a:solidFill>
              </a:rPr>
              <a:t>Find more distinguishing factors as the cause of super-Eddington luminosity (field </a:t>
            </a:r>
            <a:r>
              <a:rPr lang="en-US" sz="3200" b="1" dirty="0" err="1" smtClean="0">
                <a:solidFill>
                  <a:schemeClr val="bg1"/>
                </a:solidFill>
              </a:rPr>
              <a:t>strength,mass</a:t>
            </a:r>
            <a:r>
              <a:rPr lang="en-US" sz="3200" b="1" dirty="0" smtClean="0">
                <a:solidFill>
                  <a:schemeClr val="bg1"/>
                </a:solidFill>
              </a:rPr>
              <a:t>, luminosity as a determinant)</a:t>
            </a:r>
          </a:p>
          <a:p>
            <a:r>
              <a:rPr lang="en-US" sz="3200" b="1" dirty="0" smtClean="0">
                <a:solidFill>
                  <a:schemeClr val="bg1"/>
                </a:solidFill>
              </a:rPr>
              <a:t>Precisely measure the magnetic fields of such ULXs (</a:t>
            </a:r>
            <a:r>
              <a:rPr lang="en-US" sz="3200" b="1" dirty="0" err="1" smtClean="0">
                <a:solidFill>
                  <a:schemeClr val="bg1"/>
                </a:solidFill>
              </a:rPr>
              <a:t>Mihara</a:t>
            </a:r>
            <a:r>
              <a:rPr lang="en-US" sz="3200" b="1" dirty="0" smtClean="0">
                <a:solidFill>
                  <a:schemeClr val="bg1"/>
                </a:solidFill>
              </a:rPr>
              <a:t> et al, 1974)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052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91"/>
          <a:stretch/>
        </p:blipFill>
        <p:spPr>
          <a:xfrm>
            <a:off x="7235420" y="159026"/>
            <a:ext cx="4956580" cy="6197324"/>
          </a:xfrm>
          <a:prstGeom prst="rect">
            <a:avLst/>
          </a:prstGeom>
          <a:effectLst/>
        </p:spPr>
      </p:pic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0" y="1032680"/>
            <a:ext cx="6586489" cy="392708"/>
          </a:xfrm>
        </p:spPr>
        <p:txBody>
          <a:bodyPr>
            <a:normAutofit fontScale="90000"/>
          </a:bodyPr>
          <a:lstStyle/>
          <a:p>
            <a:r>
              <a:rPr lang="en-US" sz="1800" dirty="0" smtClean="0">
                <a:latin typeface="+mn-lt"/>
              </a:rPr>
              <a:t>Spectral analysis via XSPEC, fit with absorption models. </a:t>
            </a:r>
            <a:br>
              <a:rPr lang="en-US" sz="1800" dirty="0" smtClean="0">
                <a:latin typeface="+mn-lt"/>
              </a:rPr>
            </a:br>
            <a:r>
              <a:rPr lang="en-US" sz="1800" dirty="0" smtClean="0">
                <a:latin typeface="+mn-lt"/>
              </a:rPr>
              <a:t/>
            </a:r>
            <a:br>
              <a:rPr lang="en-US" sz="1800" dirty="0" smtClean="0">
                <a:latin typeface="+mn-lt"/>
              </a:rPr>
            </a:br>
            <a:r>
              <a:rPr lang="en-US" sz="1800" dirty="0">
                <a:latin typeface="+mn-lt"/>
              </a:rPr>
              <a:t/>
            </a:r>
            <a:br>
              <a:rPr lang="en-US" sz="1800" dirty="0">
                <a:latin typeface="+mn-lt"/>
              </a:rPr>
            </a:br>
            <a:r>
              <a:rPr lang="en-US" sz="1800" dirty="0">
                <a:latin typeface="+mn-lt"/>
              </a:rPr>
              <a:t/>
            </a: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11">
                <a:extLst>
                  <a:ext uri="{FF2B5EF4-FFF2-40B4-BE49-F238E27FC236}">
                    <a16:creationId xmlns="" xmlns:a16="http://schemas.microsoft.com/office/drawing/2014/main" id="{23264752-AB40-4CDF-BF47-0682D5A90D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8930" y="1274618"/>
                <a:ext cx="6586489" cy="4949201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3200" dirty="0"/>
                  <a:t>C</a:t>
                </a:r>
                <a:r>
                  <a:rPr lang="en-US" sz="3200" dirty="0" smtClean="0"/>
                  <a:t>onsidered EPIC-PN detectors on XMM-Newton X-Ray telescope.</a:t>
                </a:r>
              </a:p>
              <a:p>
                <a:r>
                  <a:rPr lang="en-US" sz="3200" dirty="0" smtClean="0"/>
                  <a:t>Considered sources with 10,000+ intensity counts</a:t>
                </a:r>
              </a:p>
              <a:p>
                <a:r>
                  <a:rPr lang="en-US" sz="3200" dirty="0" smtClean="0"/>
                  <a:t>Used the cutoff power-law in conjunction with the </a:t>
                </a:r>
                <a:r>
                  <a:rPr lang="en-US" sz="3200" dirty="0" err="1"/>
                  <a:t>Tuebingen</a:t>
                </a:r>
                <a:r>
                  <a:rPr lang="en-US" sz="3200" dirty="0"/>
                  <a:t>-Boulder ISM absorption </a:t>
                </a:r>
                <a:r>
                  <a:rPr lang="en-US" sz="3200" dirty="0" smtClean="0"/>
                  <a:t>model (</a:t>
                </a:r>
                <a:r>
                  <a:rPr lang="en-US" sz="3200" dirty="0" err="1" smtClean="0"/>
                  <a:t>tbabs</a:t>
                </a:r>
                <a:r>
                  <a:rPr lang="en-US" sz="3200" dirty="0" smtClean="0"/>
                  <a:t>) to look for absorption lines</a:t>
                </a:r>
              </a:p>
              <a:p>
                <a:r>
                  <a:rPr lang="en-US" sz="3200" dirty="0" smtClean="0"/>
                  <a:t>Used the chi-squared test (</a:t>
                </a:r>
                <a:r>
                  <a:rPr lang="en-US" sz="3200" dirty="0" err="1" smtClean="0"/>
                  <a:t>Chernoff</a:t>
                </a:r>
                <a:r>
                  <a:rPr lang="en-US" sz="3200" dirty="0" smtClean="0"/>
                  <a:t> et al., 1964) with a stat significance threshold of about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2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𝜒</m:t>
                        </m:r>
                      </m:e>
                      <m:sup>
                        <m:r>
                          <a:rPr lang="en-US" sz="3200" i="1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200" dirty="0" smtClean="0"/>
                  <a:t> ~ 10.</a:t>
                </a:r>
              </a:p>
              <a:p>
                <a:endParaRPr lang="en-US" sz="2400" dirty="0" smtClean="0"/>
              </a:p>
            </p:txBody>
          </p:sp>
        </mc:Choice>
        <mc:Fallback xmlns="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xmlns="" id="{23264752-AB40-4CDF-BF47-0682D5A90D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8930" y="1274618"/>
                <a:ext cx="6586489" cy="4949201"/>
              </a:xfrm>
              <a:blipFill rotWithShape="0">
                <a:blip r:embed="rId4"/>
                <a:stretch>
                  <a:fillRect l="-2128" t="-3325" b="-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584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Promising Candidate: M32(NGC 221)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Satellite Galaxy of M31, the </a:t>
            </a:r>
            <a:r>
              <a:rPr lang="en-US" smtClean="0"/>
              <a:t>Andromeda Galaxy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554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22460</TotalTime>
  <Words>590</Words>
  <Application>Microsoft Macintosh PowerPoint</Application>
  <PresentationFormat>Widescreen</PresentationFormat>
  <Paragraphs>73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Al Bayan</vt:lpstr>
      <vt:lpstr>Calibri</vt:lpstr>
      <vt:lpstr>Calibri Light</vt:lpstr>
      <vt:lpstr>Cambria Math</vt:lpstr>
      <vt:lpstr>Arial</vt:lpstr>
      <vt:lpstr>Office Theme</vt:lpstr>
      <vt:lpstr>1_Office Theme</vt:lpstr>
      <vt:lpstr>2_Office Theme</vt:lpstr>
      <vt:lpstr>A systematic search for absorption features in the X-ray spectra of ultraluminous X-ray sources   Andrew Sosanya NASA NuStar team @ Caltech Department of Astrophysics, Caltech Mentors: Fiona A. Harrison &amp; Murray Brightman  </vt:lpstr>
      <vt:lpstr>Roadmap</vt:lpstr>
      <vt:lpstr>Ultraluminous X-Ray Sources (ULXs)</vt:lpstr>
      <vt:lpstr>Put m51 stuff here.</vt:lpstr>
      <vt:lpstr>Eddington Luminosity </vt:lpstr>
      <vt:lpstr>Neutron Star-powered ULXs </vt:lpstr>
      <vt:lpstr>Our Mission</vt:lpstr>
      <vt:lpstr>Spectral analysis via XSPEC, fit with absorption models.     </vt:lpstr>
      <vt:lpstr>Promising Candidate: M32(NGC 221)</vt:lpstr>
      <vt:lpstr>Potential Challenges</vt:lpstr>
      <vt:lpstr>Acknowledgements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Searching for neutron-star-powered ultraluminous X-ray sources and measuring their magnetic field strengths Andrew Sosanya NASA NuStar Team@ Caltech Physics, Mathematics, and Astronomy Department Advisors: Professor Fiona A. Harrison, and Postdoctoral Scholar Murray Brightman  </dc:title>
  <dc:creator>Microsoft Office User</dc:creator>
  <cp:lastModifiedBy>Microsoft Office User</cp:lastModifiedBy>
  <cp:revision>52</cp:revision>
  <dcterms:created xsi:type="dcterms:W3CDTF">2018-07-16T23:33:30Z</dcterms:created>
  <dcterms:modified xsi:type="dcterms:W3CDTF">2018-08-15T18:42:59Z</dcterms:modified>
</cp:coreProperties>
</file>

<file path=docProps/thumbnail.jpeg>
</file>